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8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9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10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5" r:id="rId2"/>
    <p:sldMasterId id="2147483660" r:id="rId3"/>
    <p:sldMasterId id="2147483667" r:id="rId4"/>
    <p:sldMasterId id="2147483672" r:id="rId5"/>
    <p:sldMasterId id="2147483683" r:id="rId6"/>
    <p:sldMasterId id="2147483697" r:id="rId7"/>
    <p:sldMasterId id="2147483710" r:id="rId8"/>
    <p:sldMasterId id="2147483736" r:id="rId9"/>
    <p:sldMasterId id="2147483742" r:id="rId10"/>
    <p:sldMasterId id="2147483755" r:id="rId11"/>
  </p:sldMasterIdLst>
  <p:notesMasterIdLst>
    <p:notesMasterId r:id="rId69"/>
  </p:notesMasterIdLst>
  <p:handoutMasterIdLst>
    <p:handoutMasterId r:id="rId70"/>
  </p:handout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31" r:id="rId59"/>
    <p:sldId id="432" r:id="rId60"/>
    <p:sldId id="433" r:id="rId61"/>
    <p:sldId id="434" r:id="rId62"/>
    <p:sldId id="435" r:id="rId63"/>
    <p:sldId id="436" r:id="rId64"/>
    <p:sldId id="437" r:id="rId65"/>
    <p:sldId id="438" r:id="rId66"/>
    <p:sldId id="439" r:id="rId67"/>
    <p:sldId id="440" r:id="rId68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6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06B"/>
    <a:srgbClr val="262626"/>
    <a:srgbClr val="FFCC00"/>
    <a:srgbClr val="F8F8F8"/>
    <a:srgbClr val="EEECE1"/>
    <a:srgbClr val="C0504D"/>
    <a:srgbClr val="D11034"/>
    <a:srgbClr val="5F6A72"/>
    <a:srgbClr val="782C2C"/>
    <a:srgbClr val="9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49" autoAdjust="0"/>
    <p:restoredTop sz="84221" autoAdjust="0"/>
  </p:normalViewPr>
  <p:slideViewPr>
    <p:cSldViewPr>
      <p:cViewPr varScale="1">
        <p:scale>
          <a:sx n="73" d="100"/>
          <a:sy n="73" d="100"/>
        </p:scale>
        <p:origin x="1838" y="58"/>
      </p:cViewPr>
      <p:guideLst>
        <p:guide orient="horz" pos="2206"/>
        <p:guide pos="292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296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66" Type="http://schemas.openxmlformats.org/officeDocument/2006/relationships/slide" Target="slides/slide55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61" Type="http://schemas.openxmlformats.org/officeDocument/2006/relationships/slide" Target="slides/slide50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56" Type="http://schemas.openxmlformats.org/officeDocument/2006/relationships/slide" Target="slides/slide45.xml"/><Relationship Id="rId64" Type="http://schemas.openxmlformats.org/officeDocument/2006/relationships/slide" Target="slides/slide53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handoutMaster" Target="handoutMasters/handoutMaster1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51A969EA-8566-418D-AC96-BC5F6E9FAB6C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EE82846E-1614-4B37-A9C4-3E0C2AE353D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/>
          <a:lstStyle>
            <a:lvl1pPr algn="r">
              <a:defRPr sz="1300"/>
            </a:lvl1pPr>
          </a:lstStyle>
          <a:p>
            <a:fld id="{33B07B4B-74D8-4C42-A719-1F93879497F8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19138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747" tIns="47873" rIns="95747" bIns="47873" numCol="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5747" tIns="47873" rIns="95747" bIns="47873" numCol="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5747" tIns="47873" rIns="95747" bIns="47873" numCol="1" rtlCol="0" anchor="b"/>
          <a:lstStyle>
            <a:lvl1pPr algn="r">
              <a:defRPr sz="1300"/>
            </a:lvl1pPr>
          </a:lstStyle>
          <a:p>
            <a:fld id="{F4EE911A-504C-45E1-9DD1-A7318D673F8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element that is positioned absolutely is taken out of the flow and thus takes up no space when placing other elements.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absolutely positioned element is positioned relative to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nearest positioned ancestor (non-static)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a positioned ancestor doesn't exist, the initial container (body)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r>
              <a:rPr lang="en-US" dirty="0"/>
              <a:t>The elements must be positioned (any </a:t>
            </a:r>
            <a:r>
              <a:rPr lang="en-US"/>
              <a:t>position other than static)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54085C-B561-4960-B5B4-20CBC309F4C5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3EC3A067-E4FA-45C6-8DB0-01D944D822A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C0D2CA4-89A2-4486-B629-605BB0B5B93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B545A65-F5B1-47D9-B7E9-8AD506572E3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2F2F2CA7-6B8B-4B7B-9EEE-7A1F44773CEE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4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D92628C-4074-4E78-8851-2C3DA29B5CA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EB598060-2C5E-4217-945E-0200B462435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4D67C5F0-568E-4688-A309-B4B19236E483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475F773-2ADA-4E27-ABF6-13DCB4A1837D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46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5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F16A2EB-E00B-4E93-9E9F-3FDB441B19D0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48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BC967310-4E1C-4D77-9D0D-E9D53D6814D7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49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69360062-7FF5-4B68-AF36-9E0FAF084C14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50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A75B3FA0-82C1-46BA-AFBE-A1E879786266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10623B3B-60E7-4A19-B8B3-8775C090416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55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numCol="1"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0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64080"/>
          </a:xfrm>
          <a:prstGeom prst="rect">
            <a:avLst/>
          </a:prstGeom>
        </p:spPr>
      </p:pic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D110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UCFB - All Rights Reserved</a:t>
            </a: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</p:spPr>
      </p:pic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numCol="1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06F2DAE4-C87D-464C-8529-C68309DD1CFC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Rutgers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0" y="403768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Process 7"/>
          <p:cNvSpPr/>
          <p:nvPr userDrawn="1"/>
        </p:nvSpPr>
        <p:spPr>
          <a:xfrm flipV="1">
            <a:off x="426892" y="3691893"/>
            <a:ext cx="6888308" cy="4571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3847"/>
            <a:ext cx="4678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 at UT Austin | 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4953000" y="4036236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pic>
        <p:nvPicPr>
          <p:cNvPr id="9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0"/>
          <a:stretch>
            <a:fillRect/>
          </a:stretch>
        </p:blipFill>
        <p:spPr>
          <a:xfrm>
            <a:off x="0" y="0"/>
            <a:ext cx="9144000" cy="56097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Process 9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BF5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pic>
        <p:nvPicPr>
          <p:cNvPr id="6" name="Content Placeholder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29" t="14129"/>
          <a:stretch>
            <a:fillRect/>
          </a:stretch>
        </p:blipFill>
        <p:spPr>
          <a:xfrm>
            <a:off x="-5871" y="6400800"/>
            <a:ext cx="2179730" cy="4813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31735" y="3945634"/>
            <a:ext cx="3917511" cy="486919"/>
            <a:chOff x="0" y="0"/>
            <a:chExt cx="4827909" cy="600075"/>
          </a:xfrm>
        </p:grpSpPr>
        <p:pic>
          <p:nvPicPr>
            <p:cNvPr id="13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4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96992" y="3998593"/>
            <a:ext cx="2270008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Camp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21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2860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 numCol="1"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Unit X.Y</a:t>
            </a:r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Process 12"/>
          <p:cNvSpPr/>
          <p:nvPr userDrawn="1"/>
        </p:nvSpPr>
        <p:spPr>
          <a:xfrm>
            <a:off x="-5871" y="6410337"/>
            <a:ext cx="9155741" cy="457748"/>
          </a:xfrm>
          <a:prstGeom prst="flowChartProcess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533400" y="6531609"/>
            <a:ext cx="2787650" cy="21520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2016 | Coding Boot Camp</a:t>
            </a:r>
            <a:r>
              <a:rPr lang="en-US" sz="800" baseline="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- All Rights Reserved</a:t>
            </a:r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5232359" y="6411723"/>
            <a:ext cx="3917511" cy="486919"/>
            <a:chOff x="0" y="0"/>
            <a:chExt cx="4827909" cy="600075"/>
          </a:xfrm>
        </p:grpSpPr>
        <p:pic>
          <p:nvPicPr>
            <p:cNvPr id="16" name="Content Placeholder 8"/>
            <p:cNvPicPr>
              <a:picLocks noChangeAspect="1"/>
            </p:cNvPicPr>
            <p:nvPr/>
          </p:nvPicPr>
          <p:blipFill rotWithShape="1">
            <a:blip r:embed="rId2"/>
            <a:srcRect l="39450"/>
            <a:stretch>
              <a:fillRect/>
            </a:stretch>
          </p:blipFill>
          <p:spPr>
            <a:xfrm>
              <a:off x="496184" y="0"/>
              <a:ext cx="4331725" cy="600075"/>
            </a:xfrm>
            <a:prstGeom prst="rect">
              <a:avLst/>
            </a:prstGeom>
          </p:spPr>
        </p:pic>
        <p:pic>
          <p:nvPicPr>
            <p:cNvPr id="17" name="Content Placeholder 8"/>
            <p:cNvPicPr>
              <a:picLocks noChangeAspect="1"/>
            </p:cNvPicPr>
            <p:nvPr/>
          </p:nvPicPr>
          <p:blipFill rotWithShape="1">
            <a:blip r:embed="rId2"/>
            <a:srcRect r="92757"/>
            <a:stretch>
              <a:fillRect/>
            </a:stretch>
          </p:blipFill>
          <p:spPr>
            <a:xfrm>
              <a:off x="0" y="0"/>
              <a:ext cx="518160" cy="600075"/>
            </a:xfrm>
            <a:prstGeom prst="rect">
              <a:avLst/>
            </a:prstGeom>
          </p:spPr>
        </p:pic>
      </p:grp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7" Type="http://schemas.openxmlformats.org/officeDocument/2006/relationships/theme" Target="../theme/theme11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2DAE4-C87D-464C-8529-C68309DD1CFC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3EFAE-FD48-41B9-84A3-494A8D6694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</p:sldLayoutIdLst>
  <p:transition>
    <p:fade/>
  </p:transition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anose="0208060402020202020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anose="0208060402020202020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anose="0208060402020202020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 pitchFamily="2" charset="0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 charset="0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HfJn0jqBr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shayhowe.com/html-css/positioning-conten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clax.bootcampcontent.com/UCLA-Coding-Boot-Camp/07-10-2017-UCLA-Class-Repository-FSF-F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WXgnQaWSW0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i="1" dirty="0"/>
              <a:t>Heroes of CSS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 numCol="1"/>
          <a:lstStyle/>
          <a:p>
            <a:r>
              <a:rPr lang="x-none" altLang="en-US" dirty="0"/>
              <a:t>Day </a:t>
            </a:r>
            <a:r>
              <a:rPr lang="en-US" dirty="0"/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What is “CSS?”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Definitions </a:t>
            </a:r>
            <a:r>
              <a:rPr lang="en-US" sz="1000" dirty="0"/>
              <a:t>(*yawn* unimportant)</a:t>
            </a: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HTML/CSS are the “languages of the web.”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HTML / CSS Analogy</a:t>
            </a:r>
          </a:p>
        </p:txBody>
      </p:sp>
      <p:sp>
        <p:nvSpPr>
          <p:cNvPr id="6" name="Content Placeholder 2"/>
          <p:cNvSpPr txBox="1"/>
          <p:nvPr/>
        </p:nvSpPr>
        <p:spPr>
          <a:xfrm>
            <a:off x="457200" y="990600"/>
            <a:ext cx="4100945" cy="4525963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Basic HTML Page -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37" y="838200"/>
            <a:ext cx="7324725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Enter CSS - Result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Critical Question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57200" y="1752600"/>
            <a:ext cx="8382000" cy="379712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70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How do we style HTML…</a:t>
            </a:r>
          </a:p>
          <a:p>
            <a:endParaRPr lang="en-US" sz="6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 </a:t>
            </a:r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Elements?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Classes?</a:t>
            </a:r>
          </a:p>
          <a:p>
            <a:endParaRPr lang="en-US" sz="60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IDs?</a:t>
            </a:r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Syntax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457200" y="828115"/>
            <a:ext cx="8153400" cy="3352800"/>
          </a:xfrm>
          <a:prstGeom prst="rect">
            <a:avLst/>
          </a:prstGeom>
        </p:spPr>
        <p:txBody>
          <a:bodyPr numCol="1"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CSS works by hooking onto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selectors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added into HTML using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classes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identifiers.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Classes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.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classname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,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IDs use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#id</a:t>
            </a:r>
            <a:r>
              <a:rPr lang="en-US" sz="2000" b="1" dirty="0" err="1">
                <a:latin typeface="Arial" panose="02080604020202020204" charset="0"/>
                <a:cs typeface="Arial" panose="02080604020202020204" charset="0"/>
              </a:rPr>
              <a:t>name</a:t>
            </a:r>
            <a:r>
              <a:rPr sz="2000" b="0">
                <a:latin typeface="Arial" panose="02080604020202020204" charset="0"/>
              </a:rPr>
              <a:t>,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and elements use just their name.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Once hooked, we apply </a:t>
            </a:r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styles 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to those HTML elements using CSS.</a:t>
            </a: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  <a:p>
            <a:pPr marL="0" indent="0">
              <a:buNone/>
            </a:pP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4" name="Picture 2" descr="http://en.support.files.wordpress.com/2011/09/css-selectors-lr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1282" y="3365075"/>
            <a:ext cx="8409694" cy="28833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Lingering Questions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438276" y="2819400"/>
            <a:ext cx="645795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Questions so far?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Positioning</a:t>
            </a: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Static (Default)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19400" y="914400"/>
            <a:ext cx="61722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Four boxes placed statically (default) </a:t>
            </a: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Admin Work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Relative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00400" y="914400"/>
            <a:ext cx="5791200" cy="120032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Switching the boxes to relative will nudge the boxes in relation to their “original” location.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155295"/>
            <a:ext cx="2773777" cy="416066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Absolute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791200"/>
            <a:ext cx="78486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Positioned relative to nearest positioned ancestor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980440"/>
            <a:ext cx="2231148" cy="4462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980439"/>
            <a:ext cx="6139077" cy="44622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5791200"/>
            <a:ext cx="8686800" cy="46166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Position with exact coordinates to the browser window</a:t>
            </a: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Position: Fixed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914400"/>
            <a:ext cx="5724447" cy="4572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1" y="914400"/>
            <a:ext cx="2362200" cy="458585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Layering with Z-Index</a:t>
            </a:r>
          </a:p>
        </p:txBody>
      </p:sp>
      <p:pic>
        <p:nvPicPr>
          <p:cNvPr id="4" name="Picture 2" descr="https://cdn.css-tricks.com/wp-content/uploads/2011/09/basicz-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63583" y="5331446"/>
            <a:ext cx="8686800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342900" indent="-342900">
              <a:buFont typeface="Arial" panose="02080604020202020204" charset="0"/>
              <a:buChar char="•"/>
            </a:pPr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Z-Index allows you to layer elements on top of each other when they’re positioned.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Hiding Things 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800" y="4419600"/>
            <a:ext cx="8610599" cy="1980652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“Display: none” allows us to hide elements from view.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will become useful in later sections, when we’ll be hiding and revealing specific HTML elements of our choice. 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98419"/>
            <a:ext cx="2164080" cy="33939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Quick Demo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(5-CSS_PositionedLayout) 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307777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dirty="0">
                <a:latin typeface="Arial" panose="02080604020202020204" charset="0"/>
                <a:cs typeface="Arial" panose="02080604020202020204" charset="0"/>
                <a:hlinkClick r:id="rId3"/>
              </a:rPr>
              <a:t>https://youtu.be/sHfJn0jqBro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82" y="716623"/>
            <a:ext cx="8429040" cy="50291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9342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Great Resource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409304" y="5348962"/>
            <a:ext cx="8610599" cy="106137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Another great read for front-end developers:</a:t>
            </a:r>
            <a:br>
              <a:rPr lang="en-US" sz="20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000" dirty="0">
                <a:latin typeface="Arial" panose="02080604020202020204" charset="0"/>
                <a:cs typeface="Arial" panose="02080604020202020204" charset="0"/>
                <a:hlinkClick r:id="rId3"/>
              </a:rPr>
              <a:t>http://learn.shayhowe.com/html-css/positioning-content/</a:t>
            </a:r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0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825" y="820274"/>
            <a:ext cx="8536576" cy="35512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914400"/>
            <a:ext cx="8686800" cy="307776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In this activity, you’ll flex your newfound positioning skills by creating another conceptual layout. Eyeball the design to your best ability.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Check your Slack for additional instructions.</a:t>
            </a:r>
          </a:p>
          <a:p>
            <a:endParaRPr lang="en-US" sz="2400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0" y="124825"/>
            <a:ext cx="6705600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/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6-CSS_Positioned_Activity </a:t>
            </a:r>
            <a:r>
              <a:rPr lang="en-US" b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|  Suggested Time: </a:t>
            </a:r>
            <a:r>
              <a:rPr lang="en-US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30 min</a:t>
            </a:r>
            <a:endParaRPr lang="en-US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747991"/>
            <a:ext cx="6762750" cy="550438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2000"/>
            <a:ext cx="8740775" cy="4495800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Also, at this point everyone should have access to the class repository in GitLab.</a:t>
            </a: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dirty="0">
                <a:latin typeface="Arial" panose="02080604020202020204" charset="0"/>
                <a:cs typeface="Arial" panose="02080604020202020204" charset="0"/>
                <a:hlinkClick r:id="rId3"/>
              </a:rPr>
              <a:t>https://uclax.bootcampcontent.com/UCLA-Coding-Boot-Camp/07-10-2017-UCLA-Class-Repository-FSF-FT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Assignment #1 is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Due: </a:t>
            </a:r>
          </a:p>
          <a:p>
            <a:pPr marL="0" indent="0">
              <a:buNone/>
            </a:pPr>
            <a:br>
              <a:rPr lang="en-US" sz="22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	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Thursday (11:59pm)</a:t>
            </a:r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4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98052"/>
            <a:ext cx="8684274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Video Walkthrough! 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5988403"/>
            <a:ext cx="8912874" cy="52322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1400" b="1" dirty="0">
                <a:latin typeface="Arial" panose="02080604020202020204" charset="0"/>
                <a:cs typeface="Arial" panose="02080604020202020204" charset="0"/>
              </a:rPr>
              <a:t>Video Link: </a:t>
            </a:r>
            <a:r>
              <a:rPr lang="en-US" sz="1400" u="sng" dirty="0">
                <a:hlinkClick r:id="rId3"/>
              </a:rPr>
              <a:t>https://youtu.be/yWXgnQaWSW0</a:t>
            </a:r>
            <a:endParaRPr lang="en-US" sz="1400" u="sng" dirty="0"/>
          </a:p>
          <a:p>
            <a:endParaRPr lang="en-US" sz="1400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b="13460"/>
          <a:stretch>
            <a:fillRect/>
          </a:stretch>
        </p:blipFill>
        <p:spPr>
          <a:xfrm>
            <a:off x="734742" y="712806"/>
            <a:ext cx="7799658" cy="514569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Advice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4419600" y="2468658"/>
            <a:ext cx="4648200" cy="2073086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Re-do this at home. </a:t>
            </a:r>
            <a:br>
              <a:rPr lang="en-US" sz="28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</a:br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 designed this exercise </a:t>
            </a:r>
          </a:p>
          <a:p>
            <a:r>
              <a:rPr lang="en-US" sz="24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 firm up your HTML/CSS skills.</a:t>
            </a: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endParaRPr lang="en-US" sz="2800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2800" b="1" i="1" u="sng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REMEMBER: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The best way to learn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web development </a:t>
            </a:r>
          </a:p>
          <a:p>
            <a:r>
              <a:rPr lang="en-US" sz="28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is to PRACTICE!</a:t>
            </a:r>
          </a:p>
        </p:txBody>
      </p:sp>
      <p:pic>
        <p:nvPicPr>
          <p:cNvPr id="1026" name="Picture 2" descr="https://sybariticsinger.files.wordpress.com/2011/09/practice.jpg?w=6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600" y="914401"/>
            <a:ext cx="4074933" cy="51816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Chrome Inspector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797235"/>
            <a:ext cx="9139238" cy="4491038"/>
          </a:xfrm>
          <a:prstGeom prst="rect">
            <a:avLst/>
          </a:prstGeom>
        </p:spPr>
      </p:pic>
      <p:sp>
        <p:nvSpPr>
          <p:cNvPr id="6" name="Shape 70"/>
          <p:cNvSpPr txBox="1"/>
          <p:nvPr/>
        </p:nvSpPr>
        <p:spPr>
          <a:xfrm>
            <a:off x="116682" y="54102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To access chrome inspector, right click on a page. Then hit “Inspect.”</a:t>
            </a: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 will allow you to inspect the HTML, CSS and more!</a:t>
            </a:r>
            <a:endParaRPr lang="en-US" sz="20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Chrome Inspector is Your Friend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" y="990600"/>
            <a:ext cx="9139238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Shape 70"/>
          <p:cNvSpPr txBox="1"/>
          <p:nvPr/>
        </p:nvSpPr>
        <p:spPr>
          <a:xfrm>
            <a:off x="116682" y="5181600"/>
            <a:ext cx="8915400" cy="654124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You can even edit the HTML/CSS of a webpage and instantly view your changes in the browser! </a:t>
            </a:r>
          </a:p>
          <a:p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This works on any website, whether yours or not.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49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28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(Chrome Developer Tools)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CustomShape 2"/>
          <p:cNvSpPr/>
          <p:nvPr/>
        </p:nvSpPr>
        <p:spPr>
          <a:xfrm>
            <a:off x="304920" y="914400"/>
            <a:ext cx="8686440" cy="557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15 minutes, take a website you commonly use (Amazon, Google, Huff Po, etc.) and heavily modify it using the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Send a screenshot to the class’s slack profile when you’re done.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2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3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CustomShape 2"/>
          <p:cNvSpPr/>
          <p:nvPr/>
        </p:nvSpPr>
        <p:spPr>
          <a:xfrm>
            <a:off x="304920" y="914400"/>
            <a:ext cx="8686440" cy="411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For the next 10 minutes, edit any site that you’ve been working on in-class or for homework with Chrome Developer Tools.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Be sure to at least modify: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Content (Change words)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Colors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Spacing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56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57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CSS Resets</a:t>
            </a: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Loading Multiple CSS Files </a:t>
            </a:r>
          </a:p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***(Very Important!!!)***</a:t>
            </a:r>
            <a:endParaRPr dirty="0"/>
          </a:p>
        </p:txBody>
      </p:sp>
      <p:pic>
        <p:nvPicPr>
          <p:cNvPr id="260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1560" y="762120"/>
            <a:ext cx="8544960" cy="31413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321480" y="3977280"/>
            <a:ext cx="8555040" cy="227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An incredibly powerful technique: deploying multiple CSS files simultaneously.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This lets developers to create complex designs made up of abounding design elements.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</a:rPr>
              <a:t> Just remember: </a:t>
            </a:r>
            <a:r>
              <a:rPr lang="en-US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the loading order matters!!!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Homework Assignment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Really, work hard on this assignment!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assignment introduces you to fundamental concepts that we’ll be building the entire course-long.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Review In Class Material,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especially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Exercises.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Work with your peers!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It’s much better than screaming at your computer alone.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Ask Questions on Slack!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Your peers, TAs, and Instructors are all here to help when they can. </a:t>
            </a: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6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(1-3_CSSFiles.html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3-MultipleCSS)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What Browser?</a:t>
            </a:r>
          </a:p>
        </p:txBody>
      </p:sp>
      <p:sp>
        <p:nvSpPr>
          <p:cNvPr id="265" name="CustomShape 2"/>
          <p:cNvSpPr/>
          <p:nvPr/>
        </p:nvSpPr>
        <p:spPr>
          <a:xfrm>
            <a:off x="457200" y="1600200"/>
            <a:ext cx="8229240" cy="35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000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By a show of hands…</a:t>
            </a:r>
          </a:p>
          <a:p>
            <a:pPr algn="ctr">
              <a:lnSpc>
                <a:spcPct val="100000"/>
              </a:lnSpc>
            </a:pPr>
            <a:r>
              <a:rPr lang="en-US" sz="4200" b="1" i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Which browser do you use?</a:t>
            </a:r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Battle of the Browsers</a:t>
            </a:r>
          </a:p>
        </p:txBody>
      </p:sp>
      <p:pic>
        <p:nvPicPr>
          <p:cNvPr id="26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003320"/>
            <a:ext cx="3809520" cy="505728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4343400" y="1307880"/>
            <a:ext cx="4701960" cy="411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Under the hood, web browsers often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render web pages differently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than their competition.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These disparities could mean HTML/CSS displaying differently in each web client.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Because of these potential divergences, web developers need to make their websites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cross-browser compatible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xtShape 1"/>
          <p:cNvSpPr txBox="1"/>
          <p:nvPr/>
        </p:nvSpPr>
        <p:spPr>
          <a:xfrm>
            <a:off x="304920" y="0"/>
            <a:ext cx="708624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Reset.css (or Normalize.css)</a:t>
            </a:r>
          </a:p>
        </p:txBody>
      </p:sp>
      <p:pic>
        <p:nvPicPr>
          <p:cNvPr id="270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43000" y="783720"/>
            <a:ext cx="6867000" cy="3672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1" name="CustomShape 2"/>
          <p:cNvSpPr/>
          <p:nvPr/>
        </p:nvSpPr>
        <p:spPr>
          <a:xfrm>
            <a:off x="152280" y="4586760"/>
            <a:ext cx="8882280" cy="18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Reset.css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will “reset” all browser-specific CSS. This means your site will appear the same in all browsers.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However, you will have to re-style everything yourself.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73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e</a:t>
            </a:r>
            <a:r>
              <a:rPr lang="en-US" sz="3600" i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xample.html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| </a:t>
            </a:r>
            <a:r>
              <a:rPr lang="x-none" alt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0</a:t>
            </a: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4-ResetCSS)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4495680" y="1307880"/>
            <a:ext cx="454932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261080"/>
            <a:ext cx="3856320" cy="385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Why CSS Resets Matter</a:t>
            </a:r>
          </a:p>
        </p:txBody>
      </p:sp>
      <p:sp>
        <p:nvSpPr>
          <p:cNvPr id="275" name="CustomShape 2"/>
          <p:cNvSpPr/>
          <p:nvPr/>
        </p:nvSpPr>
        <p:spPr>
          <a:xfrm>
            <a:off x="4495680" y="1307880"/>
            <a:ext cx="4549320" cy="3809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important for creating browser-compatible websites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an example of using someone else’s CSS in </a:t>
            </a:r>
            <a:r>
              <a:rPr lang="en-US" sz="2200" i="1" u="sng" strike="noStrike" dirty="0">
                <a:solidFill>
                  <a:srgbClr val="000000"/>
                </a:solidFill>
                <a:latin typeface="Arial" panose="02080604020202020204" charset="0"/>
              </a:rPr>
              <a:t>your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website!!!</a:t>
            </a:r>
            <a:endParaRPr lang="en-US"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endParaRPr dirty="0"/>
          </a:p>
          <a:p>
            <a:pPr>
              <a:lnSpc>
                <a:spcPct val="100000"/>
              </a:lnSpc>
              <a:buFont typeface="Calibri Light" charset="0"/>
              <a:buAutoNum type="arabicPeriod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It’s a common Front-End Developer Interview question.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76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4920" y="1261080"/>
            <a:ext cx="3856320" cy="385632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4290196" y="2243071"/>
            <a:ext cx="4419360" cy="1218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282" name="CustomShape 2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CustomShape 3"/>
          <p:cNvSpPr/>
          <p:nvPr/>
        </p:nvSpPr>
        <p:spPr>
          <a:xfrm>
            <a:off x="304920" y="914400"/>
            <a:ext cx="8686440" cy="2650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Follow the instructions given via Slack to incorporate a </a:t>
            </a:r>
            <a:r>
              <a:rPr lang="en-US" sz="2400" b="1" strike="noStrike" dirty="0" err="1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reset.css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file into a basic HTML file.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Note the impact the reset file makes after its inclusion.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84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10 min</a:t>
            </a: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To the Web with GitHub!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Internet</a:t>
            </a:r>
          </a:p>
        </p:txBody>
      </p:sp>
      <p:sp>
        <p:nvSpPr>
          <p:cNvPr id="287" name="CustomShape 2"/>
          <p:cNvSpPr/>
          <p:nvPr/>
        </p:nvSpPr>
        <p:spPr>
          <a:xfrm>
            <a:off x="409320" y="5518080"/>
            <a:ext cx="861012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 algn="ctr">
              <a:lnSpc>
                <a:spcPct val="100000"/>
              </a:lnSpc>
            </a:pPr>
            <a:r>
              <a:rPr lang="en-US" sz="2200" b="1" strike="noStrike">
                <a:solidFill>
                  <a:srgbClr val="000000"/>
                </a:solidFill>
                <a:latin typeface="Arial" panose="02080604020202020204" charset="0"/>
              </a:rPr>
              <a:t>A deep and complex diagram above on how the internet works.</a:t>
            </a:r>
          </a:p>
        </p:txBody>
      </p:sp>
      <p:pic>
        <p:nvPicPr>
          <p:cNvPr id="28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808560" y="945360"/>
            <a:ext cx="7812000" cy="428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Most Important of All….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5715000"/>
            <a:ext cx="8740775" cy="592776"/>
          </a:xfrm>
          <a:prstGeom prst="rect">
            <a:avLst/>
          </a:prstGeom>
        </p:spPr>
        <p:txBody>
          <a:bodyPr vert="horz" lIns="91425" tIns="91425" rIns="91425" bIns="91425" numCol="1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Just Submit SOMETHING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(even if it seems pretty crummy)!</a:t>
            </a:r>
          </a:p>
        </p:txBody>
      </p:sp>
      <p:pic>
        <p:nvPicPr>
          <p:cNvPr id="1026" name="Picture 2" descr="http://theloushe.typepad.com/.a/6a00d83454c42469e201676183a3ad970b-p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World Will See Our Greatness!</a:t>
            </a:r>
          </a:p>
        </p:txBody>
      </p:sp>
      <p:sp>
        <p:nvSpPr>
          <p:cNvPr id="290" name="CustomShape 2"/>
          <p:cNvSpPr/>
          <p:nvPr/>
        </p:nvSpPr>
        <p:spPr>
          <a:xfrm>
            <a:off x="409320" y="5233680"/>
            <a:ext cx="8610120" cy="10643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GitHub provides hosting for static websites –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which means we can </a:t>
            </a:r>
            <a:r>
              <a:rPr lang="en-US" sz="2000" u="sng" strike="noStrike" dirty="0">
                <a:solidFill>
                  <a:srgbClr val="000000"/>
                </a:solidFill>
                <a:latin typeface="Arial" panose="02080604020202020204" charset="0"/>
              </a:rPr>
              <a:t>deploy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our websites and applications onto their servers for the world to see. 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380" y="988860"/>
            <a:ext cx="6350000" cy="3810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Together Now…</a:t>
            </a:r>
          </a:p>
        </p:txBody>
      </p:sp>
      <p:sp>
        <p:nvSpPr>
          <p:cNvPr id="293" name="CustomShape 2"/>
          <p:cNvSpPr/>
          <p:nvPr/>
        </p:nvSpPr>
        <p:spPr>
          <a:xfrm>
            <a:off x="304920" y="2590920"/>
            <a:ext cx="8534160" cy="18577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Let’s all login to GitHub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Personal)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Static Personal 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 a new repo that is named `_username_.</a:t>
            </a:r>
            <a:r>
              <a:rPr lang="en-US" sz="2400" dirty="0" err="1"/>
              <a:t>github.io</a:t>
            </a:r>
            <a:r>
              <a:rPr lang="en-US" sz="2400" dirty="0"/>
              <a:t>`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Navigate into a folder and clone the repo into it  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Build your files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Add, commit, and push your changes into the repository</a:t>
            </a:r>
            <a:endParaRPr sz="2400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Time to take your newfangled website and deploy it to the cloud</a:t>
            </a:r>
            <a:r>
              <a:rPr lang="en-US" sz="2400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 (in this case, GitHub Pages).</a:t>
            </a:r>
            <a:endParaRPr lang="en-US" sz="2400" strike="noStrike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DEMO!</a:t>
            </a:r>
          </a:p>
        </p:txBody>
      </p:sp>
      <p:sp>
        <p:nvSpPr>
          <p:cNvPr id="295" name="CustomShape 2"/>
          <p:cNvSpPr/>
          <p:nvPr/>
        </p:nvSpPr>
        <p:spPr>
          <a:xfrm>
            <a:off x="304920" y="1447920"/>
            <a:ext cx="8534160" cy="342864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3600" b="1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Instructor: Demo </a:t>
            </a:r>
            <a:endParaRPr dirty="0"/>
          </a:p>
          <a:p>
            <a:pPr algn="ctr">
              <a:lnSpc>
                <a:spcPct val="100000"/>
              </a:lnSpc>
            </a:pPr>
            <a:r>
              <a:rPr lang="en-US" sz="3600" i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(GitHub Pages Deployment - Project)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304920" y="97920"/>
            <a:ext cx="72568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Deploying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a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Static </a:t>
            </a:r>
            <a:r>
              <a:rPr lang="en-US" sz="2400" b="1" dirty="0">
                <a:solidFill>
                  <a:srgbClr val="000000"/>
                </a:solidFill>
                <a:latin typeface="Arial" panose="02080604020202020204" charset="0"/>
              </a:rPr>
              <a:t>Project 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Site – GitHub Pages</a:t>
            </a:r>
            <a:endParaRPr dirty="0"/>
          </a:p>
        </p:txBody>
      </p:sp>
      <p:sp>
        <p:nvSpPr>
          <p:cNvPr id="297" name="CustomShape 2"/>
          <p:cNvSpPr/>
          <p:nvPr/>
        </p:nvSpPr>
        <p:spPr>
          <a:xfrm>
            <a:off x="409320" y="783720"/>
            <a:ext cx="8610120" cy="510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Basic Steps:</a:t>
            </a:r>
          </a:p>
          <a:p>
            <a:pPr>
              <a:lnSpc>
                <a:spcPct val="100000"/>
              </a:lnSpc>
            </a:pPr>
            <a:endParaRPr lang="en-US" sz="2000" b="1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/>
              <a:t> 1. Create a new repository on your GitHub account. You can name this repository whatever you would like.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2. Once inside of the repository, create a new file and name it `</a:t>
            </a:r>
            <a:r>
              <a:rPr lang="en-US" dirty="0" err="1"/>
              <a:t>index.html</a:t>
            </a:r>
            <a:r>
              <a:rPr lang="en-US" dirty="0"/>
              <a:t>`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3. Add some very basic HTML into this file, save it, and then navigate into your repository's Settings tab.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4. Scroll down to the GitHub Pages section and then, in the section labeled "Source", select that you would like to use the master branch as your source.  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5. Navigate to `&lt;username&gt;.</a:t>
            </a:r>
            <a:r>
              <a:rPr lang="en-US" dirty="0" err="1"/>
              <a:t>github.io</a:t>
            </a:r>
            <a:r>
              <a:rPr lang="en-US" dirty="0"/>
              <a:t>/&lt;</a:t>
            </a:r>
            <a:r>
              <a:rPr lang="en-US" dirty="0" err="1"/>
              <a:t>repositoryname</a:t>
            </a:r>
            <a:r>
              <a:rPr lang="en-US" dirty="0"/>
              <a:t>&gt;` and you will find that your new web page has gone live!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-11880" y="689760"/>
            <a:ext cx="9155520" cy="56260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CustomShape 2"/>
          <p:cNvSpPr/>
          <p:nvPr/>
        </p:nvSpPr>
        <p:spPr>
          <a:xfrm>
            <a:off x="304920" y="914400"/>
            <a:ext cx="8686440" cy="301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Assignment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Build a newfangled website, and deploy it to GitHub Pages as a project instead of a personal site.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rgbClr val="000000"/>
              </a:solidFill>
              <a:latin typeface="Arial" panose="02080604020202020204" charset="0"/>
              <a:ea typeface="Roboto" pitchFamily="2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Additional instructions to be sent via Slack.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304" name="CustomShape 3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YOUR TURN!!</a:t>
            </a:r>
          </a:p>
        </p:txBody>
      </p:sp>
      <p:sp>
        <p:nvSpPr>
          <p:cNvPr id="305" name="CustomShape 4"/>
          <p:cNvSpPr/>
          <p:nvPr/>
        </p:nvSpPr>
        <p:spPr>
          <a:xfrm>
            <a:off x="2971800" y="124920"/>
            <a:ext cx="6019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b="1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Suggested Time: </a:t>
            </a:r>
            <a:r>
              <a:rPr lang="en-US" strike="noStrike" dirty="0">
                <a:solidFill>
                  <a:srgbClr val="000000"/>
                </a:solidFill>
                <a:latin typeface="Arial" panose="02080604020202020204" charset="0"/>
                <a:ea typeface="Roboto" pitchFamily="2" charset="0"/>
              </a:rPr>
              <a:t>15 min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Warning!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152400" y="653854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going to be a bit tough.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55000" lnSpcReduction="2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But trust us! </a:t>
            </a:r>
          </a:p>
          <a:p>
            <a:r>
              <a:rPr lang="en-US" sz="6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It will all look easy a few weeks from now.</a:t>
            </a:r>
          </a:p>
        </p:txBody>
      </p:sp>
      <p:pic>
        <p:nvPicPr>
          <p:cNvPr id="3074" name="Picture 2" descr="http://cdn.meme.am/instances/5532727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48000" y="1736788"/>
            <a:ext cx="3299746" cy="329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Brace Yourselves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0" y="2057400"/>
            <a:ext cx="9067800" cy="2545974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Don’t expect to understand EVERYTHING at once. </a:t>
            </a:r>
          </a:p>
          <a:p>
            <a:endParaRPr lang="en-US" sz="4000" b="1" i="1" dirty="0">
              <a:latin typeface="Arial" panose="02080604020202020204" charset="0"/>
              <a:ea typeface="Roboto" pitchFamily="2" charset="0"/>
              <a:cs typeface="Arial" panose="02080604020202020204" charset="0"/>
            </a:endParaRPr>
          </a:p>
          <a:p>
            <a:r>
              <a:rPr lang="en-US" sz="4000" i="1" dirty="0">
                <a:latin typeface="Arial" panose="02080604020202020204" charset="0"/>
                <a:ea typeface="Roboto" pitchFamily="2" charset="0"/>
                <a:cs typeface="Arial" panose="02080604020202020204" charset="0"/>
              </a:rPr>
              <a:t>Today is all about getting immersed.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en-US" dirty="0"/>
              <a:t>CSS Recap</a:t>
            </a: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CF -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Rutgers -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TAust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Main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1515</Words>
  <Application>Microsoft Office PowerPoint</Application>
  <PresentationFormat>On-screen Show (4:3)</PresentationFormat>
  <Paragraphs>291</Paragraphs>
  <Slides>57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57</vt:i4>
      </vt:variant>
    </vt:vector>
  </HeadingPairs>
  <TitlesOfParts>
    <vt:vector size="74" baseType="lpstr">
      <vt:lpstr>Arial</vt:lpstr>
      <vt:lpstr>Calibri</vt:lpstr>
      <vt:lpstr>Calibri Light</vt:lpstr>
      <vt:lpstr>DejaVu Sans</vt:lpstr>
      <vt:lpstr>Roboto</vt:lpstr>
      <vt:lpstr>StarSymbol</vt:lpstr>
      <vt:lpstr>Main_Unbranded</vt:lpstr>
      <vt:lpstr>UCF - Theme</vt:lpstr>
      <vt:lpstr>Rutgers - Theme</vt:lpstr>
      <vt:lpstr>Unbranded</vt:lpstr>
      <vt:lpstr>UTAustin</vt:lpstr>
      <vt:lpstr>2_Main_Unbranded</vt:lpstr>
      <vt:lpstr>Office Theme</vt:lpstr>
      <vt:lpstr>1_Office Theme</vt:lpstr>
      <vt:lpstr>4_Main_Unbranded</vt:lpstr>
      <vt:lpstr>3_Office Theme</vt:lpstr>
      <vt:lpstr>5_Main_Unbranded</vt:lpstr>
      <vt:lpstr>Heroes of CSS</vt:lpstr>
      <vt:lpstr>Admin Work</vt:lpstr>
      <vt:lpstr>Homework Assignment</vt:lpstr>
      <vt:lpstr>Homework Assignment</vt:lpstr>
      <vt:lpstr>Most Important of All….</vt:lpstr>
      <vt:lpstr>Warning!</vt:lpstr>
      <vt:lpstr>Brace Yourselves</vt:lpstr>
      <vt:lpstr>Brace Yourselves</vt:lpstr>
      <vt:lpstr>CSS Recap</vt:lpstr>
      <vt:lpstr>Critical Question</vt:lpstr>
      <vt:lpstr>HTML / CSS Definitions (*yawn* unimportant)</vt:lpstr>
      <vt:lpstr>HTML / CSS Analogy</vt:lpstr>
      <vt:lpstr>Basic HTML Page - Result</vt:lpstr>
      <vt:lpstr>Enter CSS - Result</vt:lpstr>
      <vt:lpstr>Critical Question</vt:lpstr>
      <vt:lpstr>CSS Syntax</vt:lpstr>
      <vt:lpstr>Lingering Questions</vt:lpstr>
      <vt:lpstr>CSS Positioning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Quick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Advice</vt:lpstr>
      <vt:lpstr>Chrome Inspector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1515</cp:revision>
  <cp:lastPrinted>2017-05-13T15:45:23Z</cp:lastPrinted>
  <dcterms:created xsi:type="dcterms:W3CDTF">2017-05-13T15:45:23Z</dcterms:created>
  <dcterms:modified xsi:type="dcterms:W3CDTF">2017-07-12T04:35:51Z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